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8288000" cy="10287000"/>
  <p:notesSz cx="6858000" cy="9144000"/>
  <p:embeddedFontLst>
    <p:embeddedFont>
      <p:font typeface="Abhaya Libre Regular Bold" panose="020B0604020202020204" charset="0"/>
      <p:regular r:id="rId22"/>
    </p:embeddedFont>
    <p:embeddedFont>
      <p:font typeface="Alegreya" panose="020B0604020202020204" charset="0"/>
      <p:regular r:id="rId23"/>
    </p:embeddedFont>
    <p:embeddedFont>
      <p:font typeface="Alegreya Bold" panose="020B0604020202020204" charset="0"/>
      <p:regular r:id="rId24"/>
    </p:embeddedFon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Cardo" panose="020B0604020202020204" charset="-79"/>
      <p:regular r:id="rId29"/>
    </p:embeddedFont>
    <p:embeddedFont>
      <p:font typeface="Lora" pitchFamily="2" charset="0"/>
      <p:regular r:id="rId30"/>
      <p:bold r:id="rId31"/>
      <p:italic r:id="rId32"/>
      <p:boldItalic r:id="rId33"/>
    </p:embeddedFont>
    <p:embeddedFont>
      <p:font typeface="Lora Bold" charset="0"/>
      <p:regular r:id="rId34"/>
    </p:embeddedFont>
    <p:embeddedFont>
      <p:font typeface="Open Sans" panose="020B0606030504020204" pitchFamily="34" charset="0"/>
      <p:regular r:id="rId35"/>
      <p:bold r:id="rId36"/>
      <p:italic r:id="rId37"/>
      <p:boldItalic r:id="rId38"/>
    </p:embeddedFont>
    <p:embeddedFont>
      <p:font typeface="Open Sans Extra Bold" panose="020B0604020202020204" charset="0"/>
      <p:regular r:id="rId3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6" d="100"/>
          <a:sy n="46" d="100"/>
        </p:scale>
        <p:origin x="756" y="3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9" Type="http://schemas.openxmlformats.org/officeDocument/2006/relationships/font" Target="fonts/font18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13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font" Target="fonts/font1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font" Target="fonts/font16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font" Target="fonts/font1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font" Target="fonts/font14.fntdata"/><Relationship Id="rId43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12/21/2021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12/21/2021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2C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29655" y="174368"/>
            <a:ext cx="3365248" cy="1514362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5313047" y="174368"/>
            <a:ext cx="2760661" cy="2332065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3138678" y="310654"/>
            <a:ext cx="12190596" cy="21957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4400">
                <a:solidFill>
                  <a:srgbClr val="FFFFFF"/>
                </a:solidFill>
                <a:latin typeface="Cardo"/>
              </a:rPr>
              <a:t>BHARTI VIDHYAPEETH COLLEGE OF ENGINEERING FOR WOMEN, PUNE</a:t>
            </a:r>
          </a:p>
          <a:p>
            <a:pPr algn="ctr">
              <a:lnSpc>
                <a:spcPts val="5180"/>
              </a:lnSpc>
            </a:pPr>
            <a:r>
              <a:rPr lang="en-US" sz="3700">
                <a:solidFill>
                  <a:srgbClr val="FFFFFF"/>
                </a:solidFill>
                <a:latin typeface="Cardo"/>
              </a:rPr>
              <a:t>DEPARTMENT OF INFORMATION TECHONOLOGY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071420" y="2610187"/>
            <a:ext cx="4145161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80"/>
              </a:lnSpc>
            </a:pPr>
            <a:r>
              <a:rPr lang="en-US" sz="5200">
                <a:solidFill>
                  <a:srgbClr val="E6B935"/>
                </a:solidFill>
                <a:latin typeface="Lora"/>
              </a:rPr>
              <a:t>SEMINAR 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365883" y="3316307"/>
            <a:ext cx="11736185" cy="1628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299"/>
              </a:lnSpc>
            </a:pPr>
            <a:r>
              <a:rPr lang="en-US" sz="9500" dirty="0">
                <a:solidFill>
                  <a:srgbClr val="FFFFFF"/>
                </a:solidFill>
                <a:latin typeface="Open Sans Extra Bold"/>
              </a:rPr>
              <a:t>CRYPTO CURRENCY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651212" y="4849782"/>
            <a:ext cx="5165527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80"/>
              </a:lnSpc>
            </a:pPr>
            <a:r>
              <a:rPr lang="en-US" sz="5200" dirty="0">
                <a:solidFill>
                  <a:srgbClr val="E6B935"/>
                </a:solidFill>
                <a:latin typeface="Lora"/>
              </a:rPr>
              <a:t>PRESENTED BY-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138822" y="6612543"/>
            <a:ext cx="8663446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300"/>
              </a:lnSpc>
            </a:pPr>
            <a:r>
              <a:rPr lang="en-US" sz="4499" dirty="0">
                <a:solidFill>
                  <a:srgbClr val="FFFFFF"/>
                </a:solidFill>
                <a:latin typeface="Open Sans"/>
              </a:rPr>
              <a:t>AKANKSHA PATIL (72164357E)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349153" y="7517543"/>
            <a:ext cx="4242783" cy="8875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80"/>
              </a:lnSpc>
            </a:pPr>
            <a:r>
              <a:rPr lang="en-US" sz="4800" dirty="0">
                <a:solidFill>
                  <a:srgbClr val="E6B935"/>
                </a:solidFill>
                <a:latin typeface="Lora"/>
              </a:rPr>
              <a:t>GUIDED BY-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085275" y="8466376"/>
            <a:ext cx="4770543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300"/>
              </a:lnSpc>
            </a:pPr>
            <a:r>
              <a:rPr lang="en-US" sz="4500" dirty="0">
                <a:solidFill>
                  <a:srgbClr val="FFFFFF"/>
                </a:solidFill>
                <a:latin typeface="Open Sans"/>
              </a:rPr>
              <a:t>MRS. S. A. HADKE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169273" y="9237901"/>
            <a:ext cx="6129404" cy="8733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80"/>
              </a:lnSpc>
            </a:pPr>
            <a:r>
              <a:rPr lang="en-US" sz="5199" dirty="0">
                <a:solidFill>
                  <a:srgbClr val="E6B935"/>
                </a:solidFill>
                <a:latin typeface="Lora"/>
              </a:rPr>
              <a:t>21</a:t>
            </a:r>
            <a:r>
              <a:rPr lang="en-US" sz="5199" baseline="30000" dirty="0">
                <a:solidFill>
                  <a:srgbClr val="E6B935"/>
                </a:solidFill>
                <a:latin typeface="Lora"/>
              </a:rPr>
              <a:t>st</a:t>
            </a:r>
            <a:r>
              <a:rPr lang="en-US" sz="5199" dirty="0">
                <a:solidFill>
                  <a:srgbClr val="E6B935"/>
                </a:solidFill>
                <a:latin typeface="Lora"/>
              </a:rPr>
              <a:t> </a:t>
            </a:r>
            <a:r>
              <a:rPr lang="en-US" sz="4400" dirty="0">
                <a:solidFill>
                  <a:srgbClr val="E6B935"/>
                </a:solidFill>
                <a:latin typeface="Lora"/>
              </a:rPr>
              <a:t>December</a:t>
            </a:r>
            <a:r>
              <a:rPr lang="en-US" sz="5199" dirty="0">
                <a:solidFill>
                  <a:srgbClr val="E6B935"/>
                </a:solidFill>
                <a:latin typeface="Lora"/>
              </a:rPr>
              <a:t>, 2021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8288000" cy="2620958"/>
          </a:xfrm>
          <a:prstGeom prst="rect">
            <a:avLst/>
          </a:prstGeom>
          <a:solidFill>
            <a:srgbClr val="1A2C5A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57430" y="3044281"/>
            <a:ext cx="4572005" cy="3616555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7025894" y="3596868"/>
            <a:ext cx="6822925" cy="3430736"/>
          </a:xfrm>
          <a:prstGeom prst="rect">
            <a:avLst/>
          </a:prstGeom>
        </p:spPr>
      </p:pic>
      <p:sp>
        <p:nvSpPr>
          <p:cNvPr id="5" name="AutoShape 5"/>
          <p:cNvSpPr/>
          <p:nvPr/>
        </p:nvSpPr>
        <p:spPr>
          <a:xfrm>
            <a:off x="5129435" y="5119688"/>
            <a:ext cx="1769776" cy="0"/>
          </a:xfrm>
          <a:prstGeom prst="line">
            <a:avLst/>
          </a:prstGeom>
          <a:ln w="47625" cap="rnd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</p: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4071843" y="6265795"/>
            <a:ext cx="3956382" cy="376143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5317143" y="723734"/>
            <a:ext cx="6441430" cy="10591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79"/>
              </a:lnSpc>
            </a:pPr>
            <a:r>
              <a:rPr lang="en-US" sz="6199">
                <a:solidFill>
                  <a:srgbClr val="FFFFFF"/>
                </a:solidFill>
                <a:latin typeface="Lora Bold"/>
              </a:rPr>
              <a:t>ARCHITECTURE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95533" y="6941879"/>
            <a:ext cx="4833903" cy="7408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20"/>
              </a:lnSpc>
            </a:pPr>
            <a:r>
              <a:rPr lang="en-US" sz="4300">
                <a:solidFill>
                  <a:srgbClr val="000000"/>
                </a:solidFill>
                <a:latin typeface="Alegreya"/>
              </a:rPr>
              <a:t>Transaction initiated</a:t>
            </a:r>
          </a:p>
        </p:txBody>
      </p:sp>
      <p:sp>
        <p:nvSpPr>
          <p:cNvPr id="9" name="AutoShape 9"/>
          <p:cNvSpPr/>
          <p:nvPr/>
        </p:nvSpPr>
        <p:spPr>
          <a:xfrm rot="5400000">
            <a:off x="15503288" y="5642617"/>
            <a:ext cx="1093492" cy="0"/>
          </a:xfrm>
          <a:prstGeom prst="line">
            <a:avLst/>
          </a:prstGeom>
          <a:ln w="47625" cap="rnd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10" name="AutoShape 10"/>
          <p:cNvSpPr/>
          <p:nvPr/>
        </p:nvSpPr>
        <p:spPr>
          <a:xfrm>
            <a:off x="13848819" y="5072059"/>
            <a:ext cx="2225027" cy="0"/>
          </a:xfrm>
          <a:prstGeom prst="line">
            <a:avLst/>
          </a:prstGeom>
          <a:ln w="476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TextBox 11"/>
          <p:cNvSpPr txBox="1"/>
          <p:nvPr/>
        </p:nvSpPr>
        <p:spPr>
          <a:xfrm>
            <a:off x="6415230" y="2655671"/>
            <a:ext cx="8748569" cy="7010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740"/>
              </a:lnSpc>
            </a:pPr>
            <a:r>
              <a:rPr lang="en-US" sz="4100" dirty="0">
                <a:solidFill>
                  <a:srgbClr val="000000"/>
                </a:solidFill>
                <a:latin typeface="Alegreya"/>
              </a:rPr>
              <a:t>Transaction msg. pass over network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144000" y="8462804"/>
            <a:ext cx="5628465" cy="15052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20"/>
              </a:lnSpc>
            </a:pPr>
            <a:r>
              <a:rPr lang="en-US" sz="4300">
                <a:solidFill>
                  <a:srgbClr val="000000"/>
                </a:solidFill>
                <a:latin typeface="Alegreya"/>
              </a:rPr>
              <a:t>Unconfirmed - Transaction Pool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  <p:bldP spid="1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2C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466090" y="1619664"/>
            <a:ext cx="16230600" cy="0"/>
          </a:xfrm>
          <a:prstGeom prst="line">
            <a:avLst/>
          </a:prstGeom>
          <a:ln w="476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908121" y="2551907"/>
            <a:ext cx="4364556" cy="3023638"/>
          </a:xfrm>
          <a:prstGeom prst="rect">
            <a:avLst/>
          </a:prstGeom>
        </p:spPr>
      </p:pic>
      <p:sp>
        <p:nvSpPr>
          <p:cNvPr id="5" name="AutoShape 5"/>
          <p:cNvSpPr/>
          <p:nvPr/>
        </p:nvSpPr>
        <p:spPr>
          <a:xfrm flipV="1">
            <a:off x="5349464" y="3794646"/>
            <a:ext cx="1889535" cy="1"/>
          </a:xfrm>
          <a:prstGeom prst="line">
            <a:avLst/>
          </a:prstGeom>
          <a:ln w="47625" cap="rnd">
            <a:solidFill>
              <a:srgbClr val="FFFFFF"/>
            </a:solidFill>
            <a:prstDash val="solid"/>
            <a:headEnd type="none" w="sm" len="sm"/>
            <a:tailEnd type="triangle" w="lg" len="med"/>
          </a:ln>
        </p:spPr>
      </p: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rcRect t="519" b="519"/>
          <a:stretch>
            <a:fillRect/>
          </a:stretch>
        </p:blipFill>
        <p:spPr>
          <a:xfrm>
            <a:off x="7756461" y="6535201"/>
            <a:ext cx="6575663" cy="2273026"/>
          </a:xfrm>
          <a:prstGeom prst="rect">
            <a:avLst/>
          </a:prstGeom>
        </p:spPr>
      </p:pic>
      <p:sp>
        <p:nvSpPr>
          <p:cNvPr id="7" name="AutoShape 7"/>
          <p:cNvSpPr/>
          <p:nvPr/>
        </p:nvSpPr>
        <p:spPr>
          <a:xfrm rot="5400000">
            <a:off x="15011768" y="6750370"/>
            <a:ext cx="0" cy="1358257"/>
          </a:xfrm>
          <a:prstGeom prst="line">
            <a:avLst/>
          </a:prstGeom>
          <a:ln w="47625" cap="rnd">
            <a:solidFill>
              <a:srgbClr val="FFFFFF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n-IN" dirty="0"/>
          </a:p>
        </p:txBody>
      </p:sp>
      <p:sp>
        <p:nvSpPr>
          <p:cNvPr id="8" name="AutoShape 8"/>
          <p:cNvSpPr/>
          <p:nvPr/>
        </p:nvSpPr>
        <p:spPr>
          <a:xfrm rot="-10634869">
            <a:off x="15653778" y="6014345"/>
            <a:ext cx="69978" cy="1455691"/>
          </a:xfrm>
          <a:prstGeom prst="line">
            <a:avLst/>
          </a:prstGeom>
          <a:ln w="476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 dirty="0"/>
          </a:p>
        </p:txBody>
      </p:sp>
      <p:grpSp>
        <p:nvGrpSpPr>
          <p:cNvPr id="9" name="Group 9"/>
          <p:cNvGrpSpPr/>
          <p:nvPr/>
        </p:nvGrpSpPr>
        <p:grpSpPr>
          <a:xfrm>
            <a:off x="1676400" y="6190881"/>
            <a:ext cx="3146689" cy="3146689"/>
            <a:chOff x="0" y="0"/>
            <a:chExt cx="6350000" cy="6350000"/>
          </a:xfrm>
        </p:grpSpPr>
        <p:sp>
          <p:nvSpPr>
            <p:cNvPr id="10" name="Freeform 10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3C3C3B"/>
            </a:solidFill>
          </p:spPr>
        </p:sp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918343" y="6489408"/>
            <a:ext cx="2682856" cy="2682856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4176205" y="160975"/>
            <a:ext cx="9358312" cy="10591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79"/>
              </a:lnSpc>
            </a:pPr>
            <a:r>
              <a:rPr lang="en-US" sz="6199">
                <a:solidFill>
                  <a:srgbClr val="FFFFFF"/>
                </a:solidFill>
                <a:latin typeface="Lora Bold"/>
              </a:rPr>
              <a:t>ARCHITECTURE (CONT.)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0" y="1716081"/>
            <a:ext cx="7013933" cy="6705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60"/>
              </a:lnSpc>
            </a:pPr>
            <a:r>
              <a:rPr lang="en-US" sz="3900" dirty="0">
                <a:solidFill>
                  <a:srgbClr val="FFFFFF"/>
                </a:solidFill>
                <a:latin typeface="Alegreya"/>
              </a:rPr>
              <a:t>Miners - Validate Transaction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651143" y="1730901"/>
            <a:ext cx="5628465" cy="7408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20"/>
              </a:lnSpc>
            </a:pPr>
            <a:r>
              <a:rPr lang="en-US" sz="4300" dirty="0">
                <a:solidFill>
                  <a:srgbClr val="FFFFFF"/>
                </a:solidFill>
                <a:latin typeface="Alegreya"/>
              </a:rPr>
              <a:t>Validate Block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487129" y="9115536"/>
            <a:ext cx="5625558" cy="7402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13"/>
              </a:lnSpc>
            </a:pPr>
            <a:r>
              <a:rPr lang="en-US" sz="4295" dirty="0">
                <a:solidFill>
                  <a:srgbClr val="FFFFFF"/>
                </a:solidFill>
                <a:latin typeface="Alegreya"/>
              </a:rPr>
              <a:t>Miners Receive Reward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40459" y="9251793"/>
            <a:ext cx="5272677" cy="7408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20"/>
              </a:lnSpc>
            </a:pPr>
            <a:r>
              <a:rPr lang="en-US" sz="4300" dirty="0">
                <a:solidFill>
                  <a:srgbClr val="FFFFFF"/>
                </a:solidFill>
                <a:latin typeface="Alegreya"/>
              </a:rPr>
              <a:t>Transaction Completed</a:t>
            </a:r>
          </a:p>
        </p:txBody>
      </p:sp>
      <p:sp>
        <p:nvSpPr>
          <p:cNvPr id="17" name="AutoShape 17"/>
          <p:cNvSpPr/>
          <p:nvPr/>
        </p:nvSpPr>
        <p:spPr>
          <a:xfrm rot="-10800000">
            <a:off x="4965414" y="7429500"/>
            <a:ext cx="2576177" cy="41376"/>
          </a:xfrm>
          <a:prstGeom prst="line">
            <a:avLst/>
          </a:prstGeom>
          <a:ln w="47625" cap="rnd">
            <a:solidFill>
              <a:srgbClr val="FFFFFF"/>
            </a:solidFill>
            <a:prstDash val="solid"/>
            <a:headEnd type="none" w="sm" len="sm"/>
            <a:tailEnd type="triangle" w="lg" len="med"/>
          </a:ln>
        </p:spPr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368E4CA8-4764-49B9-BB9C-2173C0DAEA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5912" y="2535816"/>
            <a:ext cx="5020074" cy="347769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95FD699-49CD-4FB7-AF08-4D1A98BBFA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204283" y="2471787"/>
            <a:ext cx="4829175" cy="3385973"/>
          </a:xfrm>
          <a:prstGeom prst="rect">
            <a:avLst/>
          </a:prstGeom>
        </p:spPr>
      </p:pic>
      <p:sp>
        <p:nvSpPr>
          <p:cNvPr id="24" name="AutoShape 5">
            <a:extLst>
              <a:ext uri="{FF2B5EF4-FFF2-40B4-BE49-F238E27FC236}">
                <a16:creationId xmlns:a16="http://schemas.microsoft.com/office/drawing/2014/main" id="{8C214DB2-AADA-446B-9A52-D86E51510C00}"/>
              </a:ext>
            </a:extLst>
          </p:cNvPr>
          <p:cNvSpPr/>
          <p:nvPr/>
        </p:nvSpPr>
        <p:spPr>
          <a:xfrm flipV="1">
            <a:off x="12405986" y="4063726"/>
            <a:ext cx="798297" cy="0"/>
          </a:xfrm>
          <a:prstGeom prst="line">
            <a:avLst/>
          </a:prstGeom>
          <a:ln w="47625" cap="rnd">
            <a:solidFill>
              <a:srgbClr val="FFFFFF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26" name="TextBox 14">
            <a:extLst>
              <a:ext uri="{FF2B5EF4-FFF2-40B4-BE49-F238E27FC236}">
                <a16:creationId xmlns:a16="http://schemas.microsoft.com/office/drawing/2014/main" id="{8B0EC8CD-5797-45FC-9B2A-637544A0DAE1}"/>
              </a:ext>
            </a:extLst>
          </p:cNvPr>
          <p:cNvSpPr txBox="1"/>
          <p:nvPr/>
        </p:nvSpPr>
        <p:spPr>
          <a:xfrm>
            <a:off x="12552900" y="1716448"/>
            <a:ext cx="5493738" cy="7425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020"/>
              </a:lnSpc>
            </a:pPr>
            <a:r>
              <a:rPr lang="en-US" sz="4300" dirty="0">
                <a:solidFill>
                  <a:srgbClr val="FFFFFF"/>
                </a:solidFill>
                <a:latin typeface="Alegreya"/>
              </a:rPr>
              <a:t>Add Block in Blockchain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3" grpId="0"/>
      <p:bldP spid="14" grpId="0"/>
      <p:bldP spid="15" grpId="0"/>
      <p:bldP spid="16" grpId="0"/>
      <p:bldP spid="2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8288000" cy="2885582"/>
          </a:xfrm>
          <a:prstGeom prst="rect">
            <a:avLst/>
          </a:prstGeom>
          <a:solidFill>
            <a:srgbClr val="1A2C5A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 r="526"/>
          <a:stretch>
            <a:fillRect/>
          </a:stretch>
        </p:blipFill>
        <p:spPr>
          <a:xfrm>
            <a:off x="280359" y="3381752"/>
            <a:ext cx="5946096" cy="5306491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6666776" y="3381752"/>
            <a:ext cx="5470489" cy="5306491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2517213" y="3470225"/>
            <a:ext cx="5696811" cy="5129544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906661" y="840875"/>
            <a:ext cx="13458958" cy="10591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79"/>
              </a:lnSpc>
            </a:pPr>
            <a:r>
              <a:rPr lang="en-US" sz="6199">
                <a:solidFill>
                  <a:srgbClr val="FFFFFF"/>
                </a:solidFill>
                <a:latin typeface="Lora Bold"/>
              </a:rPr>
              <a:t>ALGORITHM (PROOF-OF-WORK)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44983" y="9163050"/>
            <a:ext cx="4354116" cy="8418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60"/>
              </a:lnSpc>
            </a:pPr>
            <a:r>
              <a:rPr lang="en-US" sz="4900" dirty="0">
                <a:solidFill>
                  <a:srgbClr val="E6B935"/>
                </a:solidFill>
                <a:latin typeface="Alegreya Bold"/>
              </a:rPr>
              <a:t>Difficulty Level 4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8288000" cy="2885582"/>
          </a:xfrm>
          <a:prstGeom prst="rect">
            <a:avLst/>
          </a:prstGeom>
          <a:solidFill>
            <a:srgbClr val="1A2C5A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927" y="2909827"/>
            <a:ext cx="11963400" cy="3879785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609600" y="7703244"/>
            <a:ext cx="4354116" cy="8418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60"/>
              </a:lnSpc>
            </a:pPr>
            <a:r>
              <a:rPr lang="en-US" sz="4900" dirty="0">
                <a:solidFill>
                  <a:srgbClr val="E6B935"/>
                </a:solidFill>
                <a:latin typeface="Alegreya Bold"/>
              </a:rPr>
              <a:t>Difficulty Level 4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414521" y="580080"/>
            <a:ext cx="13458958" cy="10591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79"/>
              </a:lnSpc>
            </a:pPr>
            <a:r>
              <a:rPr lang="en-US" sz="6199">
                <a:solidFill>
                  <a:srgbClr val="FFFFFF"/>
                </a:solidFill>
                <a:latin typeface="Lora Bold"/>
              </a:rPr>
              <a:t>ALGORITHM (PROOF-OF-WORK)</a:t>
            </a:r>
          </a:p>
        </p:txBody>
      </p:sp>
      <p:sp>
        <p:nvSpPr>
          <p:cNvPr id="8" name="TextBox 4">
            <a:extLst>
              <a:ext uri="{FF2B5EF4-FFF2-40B4-BE49-F238E27FC236}">
                <a16:creationId xmlns:a16="http://schemas.microsoft.com/office/drawing/2014/main" id="{5473330C-11F4-442D-BCDC-546942C402B1}"/>
              </a:ext>
            </a:extLst>
          </p:cNvPr>
          <p:cNvSpPr txBox="1"/>
          <p:nvPr/>
        </p:nvSpPr>
        <p:spPr>
          <a:xfrm>
            <a:off x="12801600" y="5276866"/>
            <a:ext cx="4354116" cy="852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60"/>
              </a:lnSpc>
            </a:pPr>
            <a:r>
              <a:rPr lang="en-US" sz="4400" dirty="0">
                <a:latin typeface="Alegreya Bold"/>
              </a:rPr>
              <a:t>Merkle Tree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AB4F62-1762-4A31-971F-C1E1620121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77600" y="6457200"/>
            <a:ext cx="7040700" cy="34107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6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466090" y="1850576"/>
            <a:ext cx="16230600" cy="0"/>
          </a:xfrm>
          <a:prstGeom prst="line">
            <a:avLst/>
          </a:prstGeom>
          <a:ln w="476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 rot="5400000">
            <a:off x="4979255" y="6407608"/>
            <a:ext cx="8281865" cy="0"/>
          </a:xfrm>
          <a:prstGeom prst="line">
            <a:avLst/>
          </a:prstGeom>
          <a:ln w="476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TextBox 4"/>
          <p:cNvSpPr txBox="1"/>
          <p:nvPr/>
        </p:nvSpPr>
        <p:spPr>
          <a:xfrm>
            <a:off x="466090" y="358219"/>
            <a:ext cx="17790445" cy="1043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40"/>
              </a:lnSpc>
            </a:pPr>
            <a:r>
              <a:rPr lang="en-US" sz="6100">
                <a:solidFill>
                  <a:srgbClr val="FFFFFF"/>
                </a:solidFill>
                <a:latin typeface="Lora Bold"/>
              </a:rPr>
              <a:t>ADVANTAGES &amp; DISADVANTAGES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66090" y="2641155"/>
            <a:ext cx="8301083" cy="5816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14732" lvl="1" indent="-507366">
              <a:lnSpc>
                <a:spcPts val="6580"/>
              </a:lnSpc>
              <a:buFont typeface="Arial"/>
              <a:buChar char="•"/>
            </a:pPr>
            <a:r>
              <a:rPr lang="en-US" sz="4700">
                <a:solidFill>
                  <a:srgbClr val="FFFFFF"/>
                </a:solidFill>
                <a:latin typeface="Alegreya"/>
              </a:rPr>
              <a:t>Secure and Private</a:t>
            </a:r>
          </a:p>
          <a:p>
            <a:pPr marL="1014732" lvl="1" indent="-507366">
              <a:lnSpc>
                <a:spcPts val="6580"/>
              </a:lnSpc>
              <a:buFont typeface="Arial"/>
              <a:buChar char="•"/>
            </a:pPr>
            <a:r>
              <a:rPr lang="en-US" sz="4700">
                <a:solidFill>
                  <a:srgbClr val="FFFFFF"/>
                </a:solidFill>
                <a:latin typeface="Alegreya"/>
              </a:rPr>
              <a:t>Currency exchange can be done easily</a:t>
            </a:r>
          </a:p>
          <a:p>
            <a:pPr marL="1014732" lvl="1" indent="-507366">
              <a:lnSpc>
                <a:spcPts val="6580"/>
              </a:lnSpc>
              <a:buFont typeface="Arial"/>
              <a:buChar char="•"/>
            </a:pPr>
            <a:r>
              <a:rPr lang="en-US" sz="4700">
                <a:solidFill>
                  <a:srgbClr val="FFFFFF"/>
                </a:solidFill>
                <a:latin typeface="Alegreya"/>
              </a:rPr>
              <a:t>Decentralize</a:t>
            </a:r>
          </a:p>
          <a:p>
            <a:pPr marL="1014732" lvl="1" indent="-507366">
              <a:lnSpc>
                <a:spcPts val="6580"/>
              </a:lnSpc>
              <a:buFont typeface="Arial"/>
              <a:buChar char="•"/>
            </a:pPr>
            <a:r>
              <a:rPr lang="en-US" sz="4700">
                <a:solidFill>
                  <a:srgbClr val="FFFFFF"/>
                </a:solidFill>
                <a:latin typeface="Alegreya"/>
              </a:rPr>
              <a:t>A fast way transfer funds</a:t>
            </a:r>
          </a:p>
          <a:p>
            <a:pPr marL="1014732" lvl="1" indent="-507366">
              <a:lnSpc>
                <a:spcPts val="6580"/>
              </a:lnSpc>
              <a:buFont typeface="Arial"/>
              <a:buChar char="•"/>
            </a:pPr>
            <a:r>
              <a:rPr lang="en-US" sz="4700">
                <a:solidFill>
                  <a:srgbClr val="FFFFFF"/>
                </a:solidFill>
                <a:latin typeface="Alegreya"/>
              </a:rPr>
              <a:t>Cost-effective mode of transaction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361312" y="2641155"/>
            <a:ext cx="8539275" cy="3354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14732" lvl="1" indent="-507366">
              <a:lnSpc>
                <a:spcPts val="6580"/>
              </a:lnSpc>
              <a:buFont typeface="Arial"/>
              <a:buChar char="•"/>
            </a:pPr>
            <a:r>
              <a:rPr lang="en-US" sz="4700" dirty="0">
                <a:solidFill>
                  <a:srgbClr val="FFFFFF"/>
                </a:solidFill>
                <a:latin typeface="Alegreya"/>
              </a:rPr>
              <a:t>Can be used for illegal transaction</a:t>
            </a:r>
          </a:p>
          <a:p>
            <a:pPr marL="1014732" lvl="1" indent="-507366">
              <a:lnSpc>
                <a:spcPts val="6580"/>
              </a:lnSpc>
              <a:buFont typeface="Arial"/>
              <a:buChar char="•"/>
            </a:pPr>
            <a:r>
              <a:rPr lang="en-US" sz="4700" dirty="0">
                <a:solidFill>
                  <a:srgbClr val="FFFFFF"/>
                </a:solidFill>
                <a:latin typeface="Alegreya"/>
              </a:rPr>
              <a:t>High Electricity Power Required.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2C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31658" y="2997319"/>
            <a:ext cx="7068803" cy="356785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8679053" y="2590796"/>
            <a:ext cx="3891292" cy="364209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 t="3361" b="3361"/>
          <a:stretch>
            <a:fillRect/>
          </a:stretch>
        </p:blipFill>
        <p:spPr>
          <a:xfrm>
            <a:off x="1028700" y="7517249"/>
            <a:ext cx="7152614" cy="2314065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3087759" y="5143500"/>
            <a:ext cx="4373588" cy="4405747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248777" y="358219"/>
            <a:ext cx="17790445" cy="10438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39"/>
              </a:lnSpc>
            </a:pPr>
            <a:r>
              <a:rPr lang="en-US" sz="6099">
                <a:solidFill>
                  <a:srgbClr val="FFFFFF"/>
                </a:solidFill>
                <a:latin typeface="Lora Bold"/>
              </a:rPr>
              <a:t>APPLICATIONS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845954" y="1794576"/>
            <a:ext cx="3609082" cy="7962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40"/>
              </a:lnSpc>
            </a:pPr>
            <a:r>
              <a:rPr lang="en-US" sz="4600">
                <a:solidFill>
                  <a:srgbClr val="FFFFFF"/>
                </a:solidFill>
                <a:latin typeface="Alegreya"/>
              </a:rPr>
              <a:t>Overstock.com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48777" y="563558"/>
            <a:ext cx="17790445" cy="10438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39"/>
              </a:lnSpc>
            </a:pPr>
            <a:r>
              <a:rPr lang="en-US" sz="6099">
                <a:solidFill>
                  <a:srgbClr val="000000"/>
                </a:solidFill>
                <a:latin typeface="Lora Bold"/>
              </a:rPr>
              <a:t>CONCLUSION </a:t>
            </a:r>
          </a:p>
        </p:txBody>
      </p:sp>
      <p:sp>
        <p:nvSpPr>
          <p:cNvPr id="3" name="AutoShape 3"/>
          <p:cNvSpPr/>
          <p:nvPr/>
        </p:nvSpPr>
        <p:spPr>
          <a:xfrm>
            <a:off x="466090" y="2060519"/>
            <a:ext cx="16230600" cy="0"/>
          </a:xfrm>
          <a:prstGeom prst="line">
            <a:avLst/>
          </a:prstGeom>
          <a:ln w="476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CBAB85-CCCF-479F-A201-5DFBAB3B0991}"/>
              </a:ext>
            </a:extLst>
          </p:cNvPr>
          <p:cNvSpPr txBox="1"/>
          <p:nvPr/>
        </p:nvSpPr>
        <p:spPr>
          <a:xfrm>
            <a:off x="1752600" y="3619500"/>
            <a:ext cx="1531620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000" dirty="0">
                <a:latin typeface="Alegreya" panose="020B0604020202020204" charset="0"/>
              </a:rPr>
              <a:t>Crypto Currency is exciting concept which has power to alter global market better.</a:t>
            </a:r>
          </a:p>
          <a:p>
            <a:r>
              <a:rPr lang="en-IN" sz="4000" dirty="0">
                <a:latin typeface="Alegreya" panose="020B0604020202020204" charset="0"/>
              </a:rPr>
              <a:t>The Technology used in crypto currency are very  interesting which provides security of transaction. 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8288000" cy="2885582"/>
          </a:xfrm>
          <a:prstGeom prst="rect">
            <a:avLst/>
          </a:prstGeom>
          <a:solidFill>
            <a:srgbClr val="1A2C5A"/>
          </a:solidFill>
        </p:spPr>
      </p:sp>
      <p:sp>
        <p:nvSpPr>
          <p:cNvPr id="3" name="TextBox 3"/>
          <p:cNvSpPr txBox="1"/>
          <p:nvPr/>
        </p:nvSpPr>
        <p:spPr>
          <a:xfrm>
            <a:off x="248777" y="1111972"/>
            <a:ext cx="17790445" cy="10438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39"/>
              </a:lnSpc>
            </a:pPr>
            <a:r>
              <a:rPr lang="en-US" sz="6099" dirty="0">
                <a:solidFill>
                  <a:srgbClr val="FFFFFF"/>
                </a:solidFill>
                <a:latin typeface="Lora Bold"/>
              </a:rPr>
              <a:t>REFERENCES 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719804" y="3325590"/>
            <a:ext cx="16848391" cy="20067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320"/>
              </a:lnSpc>
            </a:pPr>
            <a:r>
              <a:rPr lang="en-US" sz="3800" dirty="0">
                <a:solidFill>
                  <a:srgbClr val="000000"/>
                </a:solidFill>
                <a:latin typeface="Alegreya Bold"/>
              </a:rPr>
              <a:t>[1] Journal article- Muhammad Habib </a:t>
            </a:r>
            <a:r>
              <a:rPr lang="en-US" sz="3800" dirty="0" err="1">
                <a:solidFill>
                  <a:srgbClr val="000000"/>
                </a:solidFill>
                <a:latin typeface="Alegreya Bold"/>
              </a:rPr>
              <a:t>ur</a:t>
            </a:r>
            <a:r>
              <a:rPr lang="en-US" sz="3800" dirty="0">
                <a:solidFill>
                  <a:srgbClr val="000000"/>
                </a:solidFill>
                <a:latin typeface="Alegreya Bold"/>
              </a:rPr>
              <a:t> Rehman , Khaled Salah , Ernesto Damiani and Davor </a:t>
            </a:r>
            <a:r>
              <a:rPr lang="en-US" sz="3800" dirty="0" err="1">
                <a:solidFill>
                  <a:srgbClr val="000000"/>
                </a:solidFill>
                <a:latin typeface="Alegreya Bold"/>
              </a:rPr>
              <a:t>Svetinovic</a:t>
            </a:r>
            <a:r>
              <a:rPr lang="en-US" sz="3800" dirty="0">
                <a:solidFill>
                  <a:srgbClr val="000000"/>
                </a:solidFill>
                <a:latin typeface="Alegreya Bold"/>
              </a:rPr>
              <a:t> "Trust in Blockchain Cryptocurrency System" vol. 67 Page numbers-17 Month year -Nov. 2019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19804" y="5821765"/>
            <a:ext cx="16848391" cy="13310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320"/>
              </a:lnSpc>
            </a:pPr>
            <a:r>
              <a:rPr lang="en-US" sz="3800">
                <a:solidFill>
                  <a:srgbClr val="000000"/>
                </a:solidFill>
                <a:latin typeface="Alegreya Bold"/>
              </a:rPr>
              <a:t>[2] S. Nakamoto, “Bitcoin: A peer-to-peer electronic cash system,” 2008. [Online]. Available: https://bitcoin.org/bitcoin.pdf, Accessed: May 21, 2019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19804" y="7653785"/>
            <a:ext cx="16848391" cy="20067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320"/>
              </a:lnSpc>
            </a:pPr>
            <a:r>
              <a:rPr lang="en-US" sz="3800">
                <a:solidFill>
                  <a:srgbClr val="000000"/>
                </a:solidFill>
                <a:latin typeface="Alegreya Bold"/>
              </a:rPr>
              <a:t>[3] Journal article- Ehab Zaghloul, Tongtong Li, Matt W. Mutka, Jian Ren "Bitcoin and Blockchain: Security and Privacy"  Page numbers-25 Date of Publication: 22 June 2020 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6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21999"/>
          </a:blip>
          <a:srcRect t="23423" b="23423"/>
          <a:stretch>
            <a:fillRect/>
          </a:stretch>
        </p:blipFill>
        <p:spPr>
          <a:xfrm>
            <a:off x="-279127" y="-162516"/>
            <a:ext cx="18815088" cy="6625607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3182570" y="2629639"/>
            <a:ext cx="10654608" cy="213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323"/>
              </a:lnSpc>
            </a:pPr>
            <a:r>
              <a:rPr lang="en-US" sz="12373">
                <a:solidFill>
                  <a:srgbClr val="FFFFFF"/>
                </a:solidFill>
                <a:latin typeface="Abhaya Libre Regular Bold"/>
              </a:rPr>
              <a:t>Thank you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028700" y="7629988"/>
            <a:ext cx="2495971" cy="17347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>
            <a:extLst>
              <a:ext uri="{FF2B5EF4-FFF2-40B4-BE49-F238E27FC236}">
                <a16:creationId xmlns:a16="http://schemas.microsoft.com/office/drawing/2014/main" id="{41CE055E-A55C-482D-9C72-D9C52B2C752B}"/>
              </a:ext>
            </a:extLst>
          </p:cNvPr>
          <p:cNvSpPr txBox="1"/>
          <p:nvPr/>
        </p:nvSpPr>
        <p:spPr>
          <a:xfrm>
            <a:off x="248777" y="342900"/>
            <a:ext cx="17790445" cy="10438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39"/>
              </a:lnSpc>
            </a:pPr>
            <a:r>
              <a:rPr lang="en-US" sz="6099" dirty="0">
                <a:latin typeface="Lora Bold"/>
              </a:rPr>
              <a:t>Double Spending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A461A2F-4AF2-4837-9427-1BF9BE1BEF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3009900"/>
            <a:ext cx="7772400" cy="4953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4E13C44-70CF-4D91-ABB0-C37F6919FB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5946" y="3009900"/>
            <a:ext cx="7176653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010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43667" y="153066"/>
            <a:ext cx="10529735" cy="936659"/>
            <a:chOff x="0" y="0"/>
            <a:chExt cx="37067625" cy="3230880"/>
          </a:xfrm>
        </p:grpSpPr>
        <p:sp>
          <p:nvSpPr>
            <p:cNvPr id="3" name="Freeform 3"/>
            <p:cNvSpPr/>
            <p:nvPr/>
          </p:nvSpPr>
          <p:spPr>
            <a:xfrm>
              <a:off x="5080" y="12700"/>
              <a:ext cx="37052385" cy="3205480"/>
            </a:xfrm>
            <a:custGeom>
              <a:avLst/>
              <a:gdLst/>
              <a:ahLst/>
              <a:cxnLst/>
              <a:rect l="l" t="t" r="r" b="b"/>
              <a:pathLst>
                <a:path w="37052385" h="3205480">
                  <a:moveTo>
                    <a:pt x="36262446" y="3205480"/>
                  </a:moveTo>
                  <a:lnTo>
                    <a:pt x="0" y="3205480"/>
                  </a:lnTo>
                  <a:lnTo>
                    <a:pt x="791210" y="1602740"/>
                  </a:lnTo>
                  <a:lnTo>
                    <a:pt x="0" y="0"/>
                  </a:lnTo>
                  <a:lnTo>
                    <a:pt x="36262446" y="0"/>
                  </a:lnTo>
                  <a:lnTo>
                    <a:pt x="37052385" y="1602740"/>
                  </a:lnTo>
                  <a:lnTo>
                    <a:pt x="36262446" y="3205480"/>
                  </a:lnTo>
                  <a:close/>
                </a:path>
              </a:pathLst>
            </a:custGeom>
            <a:solidFill>
              <a:srgbClr val="1A2C5A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2245251" y="215300"/>
            <a:ext cx="7836232" cy="7359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65"/>
              </a:lnSpc>
            </a:pPr>
            <a:r>
              <a:rPr lang="en-US" sz="4332">
                <a:solidFill>
                  <a:srgbClr val="FFFFFF"/>
                </a:solidFill>
                <a:latin typeface="Open Sans"/>
              </a:rPr>
              <a:t>Introduction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1556315" y="4410646"/>
            <a:ext cx="7626955" cy="1169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19"/>
              </a:lnSpc>
            </a:pPr>
            <a:r>
              <a:rPr lang="en-US" sz="6799">
                <a:solidFill>
                  <a:srgbClr val="000000"/>
                </a:solidFill>
                <a:latin typeface="Lora Bold"/>
              </a:rPr>
              <a:t>AGENDA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609765" y="1260418"/>
            <a:ext cx="10563638" cy="947197"/>
            <a:chOff x="0" y="0"/>
            <a:chExt cx="36773282" cy="3230880"/>
          </a:xfrm>
        </p:grpSpPr>
        <p:sp>
          <p:nvSpPr>
            <p:cNvPr id="7" name="Freeform 7"/>
            <p:cNvSpPr/>
            <p:nvPr/>
          </p:nvSpPr>
          <p:spPr>
            <a:xfrm>
              <a:off x="5080" y="12700"/>
              <a:ext cx="36758044" cy="3205480"/>
            </a:xfrm>
            <a:custGeom>
              <a:avLst/>
              <a:gdLst/>
              <a:ahLst/>
              <a:cxnLst/>
              <a:rect l="l" t="t" r="r" b="b"/>
              <a:pathLst>
                <a:path w="36758044" h="3205480">
                  <a:moveTo>
                    <a:pt x="35968101" y="3205480"/>
                  </a:moveTo>
                  <a:lnTo>
                    <a:pt x="0" y="3205480"/>
                  </a:lnTo>
                  <a:lnTo>
                    <a:pt x="791210" y="1602740"/>
                  </a:lnTo>
                  <a:lnTo>
                    <a:pt x="0" y="0"/>
                  </a:lnTo>
                  <a:lnTo>
                    <a:pt x="35968101" y="0"/>
                  </a:lnTo>
                  <a:lnTo>
                    <a:pt x="36758043" y="1602740"/>
                  </a:lnTo>
                  <a:lnTo>
                    <a:pt x="35968101" y="3205480"/>
                  </a:lnTo>
                  <a:close/>
                </a:path>
              </a:pathLst>
            </a:custGeom>
            <a:solidFill>
              <a:srgbClr val="1A2C5A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1643667" y="2486011"/>
            <a:ext cx="10563638" cy="986539"/>
            <a:chOff x="0" y="0"/>
            <a:chExt cx="35306803" cy="3230880"/>
          </a:xfrm>
        </p:grpSpPr>
        <p:sp>
          <p:nvSpPr>
            <p:cNvPr id="9" name="Freeform 9"/>
            <p:cNvSpPr/>
            <p:nvPr/>
          </p:nvSpPr>
          <p:spPr>
            <a:xfrm>
              <a:off x="5080" y="12700"/>
              <a:ext cx="35291563" cy="3205480"/>
            </a:xfrm>
            <a:custGeom>
              <a:avLst/>
              <a:gdLst/>
              <a:ahLst/>
              <a:cxnLst/>
              <a:rect l="l" t="t" r="r" b="b"/>
              <a:pathLst>
                <a:path w="35291563" h="3205480">
                  <a:moveTo>
                    <a:pt x="34501623" y="3205480"/>
                  </a:moveTo>
                  <a:lnTo>
                    <a:pt x="0" y="3205480"/>
                  </a:lnTo>
                  <a:lnTo>
                    <a:pt x="791210" y="1602740"/>
                  </a:lnTo>
                  <a:lnTo>
                    <a:pt x="0" y="0"/>
                  </a:lnTo>
                  <a:lnTo>
                    <a:pt x="34501623" y="0"/>
                  </a:lnTo>
                  <a:lnTo>
                    <a:pt x="35291562" y="1602740"/>
                  </a:lnTo>
                  <a:lnTo>
                    <a:pt x="34501623" y="3205480"/>
                  </a:lnTo>
                  <a:close/>
                </a:path>
              </a:pathLst>
            </a:custGeom>
            <a:solidFill>
              <a:srgbClr val="1A2C5A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1553004" y="3802630"/>
            <a:ext cx="10563638" cy="945427"/>
            <a:chOff x="0" y="0"/>
            <a:chExt cx="36842104" cy="3230880"/>
          </a:xfrm>
        </p:grpSpPr>
        <p:sp>
          <p:nvSpPr>
            <p:cNvPr id="11" name="Freeform 11"/>
            <p:cNvSpPr/>
            <p:nvPr/>
          </p:nvSpPr>
          <p:spPr>
            <a:xfrm>
              <a:off x="5080" y="12700"/>
              <a:ext cx="36826864" cy="3205480"/>
            </a:xfrm>
            <a:custGeom>
              <a:avLst/>
              <a:gdLst/>
              <a:ahLst/>
              <a:cxnLst/>
              <a:rect l="l" t="t" r="r" b="b"/>
              <a:pathLst>
                <a:path w="36826864" h="3205480">
                  <a:moveTo>
                    <a:pt x="36036925" y="3205480"/>
                  </a:moveTo>
                  <a:lnTo>
                    <a:pt x="0" y="3205480"/>
                  </a:lnTo>
                  <a:lnTo>
                    <a:pt x="791210" y="1602740"/>
                  </a:lnTo>
                  <a:lnTo>
                    <a:pt x="0" y="0"/>
                  </a:lnTo>
                  <a:lnTo>
                    <a:pt x="36036925" y="0"/>
                  </a:lnTo>
                  <a:lnTo>
                    <a:pt x="36826864" y="1602740"/>
                  </a:lnTo>
                  <a:lnTo>
                    <a:pt x="36036925" y="3205480"/>
                  </a:lnTo>
                  <a:close/>
                </a:path>
              </a:pathLst>
            </a:custGeom>
            <a:solidFill>
              <a:srgbClr val="1A2C5A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1553004" y="5143500"/>
            <a:ext cx="10529735" cy="986539"/>
            <a:chOff x="0" y="0"/>
            <a:chExt cx="35193490" cy="3230880"/>
          </a:xfrm>
        </p:grpSpPr>
        <p:sp>
          <p:nvSpPr>
            <p:cNvPr id="13" name="Freeform 13"/>
            <p:cNvSpPr/>
            <p:nvPr/>
          </p:nvSpPr>
          <p:spPr>
            <a:xfrm>
              <a:off x="5080" y="12700"/>
              <a:ext cx="35178248" cy="3205480"/>
            </a:xfrm>
            <a:custGeom>
              <a:avLst/>
              <a:gdLst/>
              <a:ahLst/>
              <a:cxnLst/>
              <a:rect l="l" t="t" r="r" b="b"/>
              <a:pathLst>
                <a:path w="35178248" h="3205480">
                  <a:moveTo>
                    <a:pt x="34388309" y="3205480"/>
                  </a:moveTo>
                  <a:lnTo>
                    <a:pt x="0" y="3205480"/>
                  </a:lnTo>
                  <a:lnTo>
                    <a:pt x="791210" y="1602740"/>
                  </a:lnTo>
                  <a:lnTo>
                    <a:pt x="0" y="0"/>
                  </a:lnTo>
                  <a:lnTo>
                    <a:pt x="34388309" y="0"/>
                  </a:lnTo>
                  <a:lnTo>
                    <a:pt x="35178248" y="1602740"/>
                  </a:lnTo>
                  <a:lnTo>
                    <a:pt x="34388309" y="3205480"/>
                  </a:lnTo>
                  <a:close/>
                </a:path>
              </a:pathLst>
            </a:custGeom>
            <a:solidFill>
              <a:srgbClr val="1A2C5A"/>
            </a:solidFill>
          </p:spPr>
        </p:sp>
      </p:grpSp>
      <p:grpSp>
        <p:nvGrpSpPr>
          <p:cNvPr id="14" name="Group 14"/>
          <p:cNvGrpSpPr/>
          <p:nvPr/>
        </p:nvGrpSpPr>
        <p:grpSpPr>
          <a:xfrm>
            <a:off x="1553004" y="6429141"/>
            <a:ext cx="10469334" cy="1009183"/>
            <a:chOff x="0" y="0"/>
            <a:chExt cx="34206454" cy="3230880"/>
          </a:xfrm>
        </p:grpSpPr>
        <p:sp>
          <p:nvSpPr>
            <p:cNvPr id="15" name="Freeform 15"/>
            <p:cNvSpPr/>
            <p:nvPr/>
          </p:nvSpPr>
          <p:spPr>
            <a:xfrm>
              <a:off x="5080" y="12700"/>
              <a:ext cx="34191214" cy="3205480"/>
            </a:xfrm>
            <a:custGeom>
              <a:avLst/>
              <a:gdLst/>
              <a:ahLst/>
              <a:cxnLst/>
              <a:rect l="l" t="t" r="r" b="b"/>
              <a:pathLst>
                <a:path w="34191214" h="3205480">
                  <a:moveTo>
                    <a:pt x="33401275" y="3205480"/>
                  </a:moveTo>
                  <a:lnTo>
                    <a:pt x="0" y="3205480"/>
                  </a:lnTo>
                  <a:lnTo>
                    <a:pt x="791210" y="1602740"/>
                  </a:lnTo>
                  <a:lnTo>
                    <a:pt x="0" y="0"/>
                  </a:lnTo>
                  <a:lnTo>
                    <a:pt x="33401275" y="0"/>
                  </a:lnTo>
                  <a:lnTo>
                    <a:pt x="34191214" y="1602740"/>
                  </a:lnTo>
                  <a:lnTo>
                    <a:pt x="33401275" y="3205480"/>
                  </a:lnTo>
                  <a:close/>
                </a:path>
              </a:pathLst>
            </a:custGeom>
            <a:solidFill>
              <a:srgbClr val="1A2C5A"/>
            </a:solidFill>
          </p:spPr>
        </p:sp>
      </p:grpSp>
      <p:sp>
        <p:nvSpPr>
          <p:cNvPr id="16" name="TextBox 16"/>
          <p:cNvSpPr txBox="1"/>
          <p:nvPr/>
        </p:nvSpPr>
        <p:spPr>
          <a:xfrm>
            <a:off x="2113331" y="1327735"/>
            <a:ext cx="7836232" cy="7363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65"/>
              </a:lnSpc>
            </a:pPr>
            <a:r>
              <a:rPr lang="en-US" sz="4332">
                <a:solidFill>
                  <a:srgbClr val="FFFFFF"/>
                </a:solidFill>
                <a:latin typeface="Open Sans"/>
              </a:rPr>
              <a:t>Literature Survey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113331" y="2572999"/>
            <a:ext cx="8100073" cy="7363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65"/>
              </a:lnSpc>
            </a:pPr>
            <a:r>
              <a:rPr lang="en-US" sz="4332">
                <a:solidFill>
                  <a:srgbClr val="FFFFFF"/>
                </a:solidFill>
                <a:latin typeface="Open Sans"/>
              </a:rPr>
              <a:t>CryptoCurrencies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1569955" y="7748743"/>
            <a:ext cx="10529735" cy="991666"/>
            <a:chOff x="0" y="0"/>
            <a:chExt cx="35011542" cy="3230880"/>
          </a:xfrm>
        </p:grpSpPr>
        <p:sp>
          <p:nvSpPr>
            <p:cNvPr id="19" name="Freeform 19"/>
            <p:cNvSpPr/>
            <p:nvPr/>
          </p:nvSpPr>
          <p:spPr>
            <a:xfrm>
              <a:off x="5080" y="12700"/>
              <a:ext cx="34996303" cy="3205480"/>
            </a:xfrm>
            <a:custGeom>
              <a:avLst/>
              <a:gdLst/>
              <a:ahLst/>
              <a:cxnLst/>
              <a:rect l="l" t="t" r="r" b="b"/>
              <a:pathLst>
                <a:path w="34996303" h="3205480">
                  <a:moveTo>
                    <a:pt x="34206360" y="3205480"/>
                  </a:moveTo>
                  <a:lnTo>
                    <a:pt x="0" y="3205480"/>
                  </a:lnTo>
                  <a:lnTo>
                    <a:pt x="791210" y="1602740"/>
                  </a:lnTo>
                  <a:lnTo>
                    <a:pt x="0" y="0"/>
                  </a:lnTo>
                  <a:lnTo>
                    <a:pt x="34206360" y="0"/>
                  </a:lnTo>
                  <a:lnTo>
                    <a:pt x="34996303" y="1602740"/>
                  </a:lnTo>
                  <a:lnTo>
                    <a:pt x="34206360" y="3205480"/>
                  </a:lnTo>
                  <a:close/>
                </a:path>
              </a:pathLst>
            </a:custGeom>
            <a:solidFill>
              <a:srgbClr val="1A2C5A"/>
            </a:solidFill>
          </p:spPr>
        </p:sp>
      </p:grpSp>
      <p:sp>
        <p:nvSpPr>
          <p:cNvPr id="20" name="TextBox 20"/>
          <p:cNvSpPr txBox="1"/>
          <p:nvPr/>
        </p:nvSpPr>
        <p:spPr>
          <a:xfrm>
            <a:off x="2113331" y="3861149"/>
            <a:ext cx="9442984" cy="7363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65"/>
              </a:lnSpc>
            </a:pPr>
            <a:r>
              <a:rPr lang="en-US" sz="4332">
                <a:solidFill>
                  <a:srgbClr val="FFFFFF"/>
                </a:solidFill>
                <a:latin typeface="Open Sans"/>
              </a:rPr>
              <a:t>Architecture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2113331" y="6527452"/>
            <a:ext cx="8939417" cy="7363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65"/>
              </a:lnSpc>
            </a:pPr>
            <a:r>
              <a:rPr lang="en-US" sz="4332">
                <a:solidFill>
                  <a:srgbClr val="FFFFFF"/>
                </a:solidFill>
                <a:latin typeface="Open Sans"/>
              </a:rPr>
              <a:t>Advantages and Disadvantages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113331" y="7838295"/>
            <a:ext cx="8939417" cy="7363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65"/>
              </a:lnSpc>
            </a:pPr>
            <a:r>
              <a:rPr lang="en-US" sz="4332">
                <a:solidFill>
                  <a:srgbClr val="FFFFFF"/>
                </a:solidFill>
                <a:latin typeface="Open Sans"/>
              </a:rPr>
              <a:t>Applications 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2113331" y="5067300"/>
            <a:ext cx="8939417" cy="7363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65"/>
              </a:lnSpc>
            </a:pPr>
            <a:r>
              <a:rPr lang="en-US" sz="4332">
                <a:solidFill>
                  <a:srgbClr val="FFFFFF"/>
                </a:solidFill>
                <a:latin typeface="Open Sans"/>
              </a:rPr>
              <a:t>Algorithm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1569955" y="9092548"/>
            <a:ext cx="10529735" cy="991666"/>
            <a:chOff x="0" y="0"/>
            <a:chExt cx="35011542" cy="3230880"/>
          </a:xfrm>
        </p:grpSpPr>
        <p:sp>
          <p:nvSpPr>
            <p:cNvPr id="25" name="Freeform 25"/>
            <p:cNvSpPr/>
            <p:nvPr/>
          </p:nvSpPr>
          <p:spPr>
            <a:xfrm>
              <a:off x="5080" y="12700"/>
              <a:ext cx="34996303" cy="3205480"/>
            </a:xfrm>
            <a:custGeom>
              <a:avLst/>
              <a:gdLst/>
              <a:ahLst/>
              <a:cxnLst/>
              <a:rect l="l" t="t" r="r" b="b"/>
              <a:pathLst>
                <a:path w="34996303" h="3205480">
                  <a:moveTo>
                    <a:pt x="34206360" y="3205480"/>
                  </a:moveTo>
                  <a:lnTo>
                    <a:pt x="0" y="3205480"/>
                  </a:lnTo>
                  <a:lnTo>
                    <a:pt x="791210" y="1602740"/>
                  </a:lnTo>
                  <a:lnTo>
                    <a:pt x="0" y="0"/>
                  </a:lnTo>
                  <a:lnTo>
                    <a:pt x="34206360" y="0"/>
                  </a:lnTo>
                  <a:lnTo>
                    <a:pt x="34996303" y="1602740"/>
                  </a:lnTo>
                  <a:lnTo>
                    <a:pt x="34206360" y="3205480"/>
                  </a:lnTo>
                  <a:close/>
                </a:path>
              </a:pathLst>
            </a:custGeom>
            <a:solidFill>
              <a:srgbClr val="1A2C5A"/>
            </a:solidFill>
          </p:spPr>
        </p:sp>
      </p:grpSp>
      <p:sp>
        <p:nvSpPr>
          <p:cNvPr id="26" name="TextBox 26"/>
          <p:cNvSpPr txBox="1"/>
          <p:nvPr/>
        </p:nvSpPr>
        <p:spPr>
          <a:xfrm>
            <a:off x="2113331" y="9182100"/>
            <a:ext cx="8939417" cy="7363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65"/>
              </a:lnSpc>
            </a:pPr>
            <a:r>
              <a:rPr lang="en-US" sz="4332">
                <a:solidFill>
                  <a:srgbClr val="FFFFFF"/>
                </a:solidFill>
                <a:latin typeface="Open Sans"/>
              </a:rPr>
              <a:t>Conclusion and References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57DC37-0C8C-4990-8565-38A42FCF49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876300"/>
            <a:ext cx="7029450" cy="50234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02EC502-2F6A-4F00-8E3D-6FC4AFFA06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876300"/>
            <a:ext cx="8434388" cy="502344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F0D81A0-2397-49D4-9431-4658D97D86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2777" y="6058368"/>
            <a:ext cx="8434388" cy="4081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990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2C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1"/>
          <p:cNvSpPr txBox="1"/>
          <p:nvPr/>
        </p:nvSpPr>
        <p:spPr>
          <a:xfrm>
            <a:off x="4151530" y="331378"/>
            <a:ext cx="9984939" cy="10591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80"/>
              </a:lnSpc>
            </a:pPr>
            <a:r>
              <a:rPr lang="en-US" sz="6200" dirty="0">
                <a:solidFill>
                  <a:srgbClr val="FFFFFF"/>
                </a:solidFill>
                <a:latin typeface="Lora Bold"/>
              </a:rPr>
              <a:t>INTRODUCTION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E550EFE-B0D5-410B-804F-7F282F6416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943100"/>
            <a:ext cx="7790935" cy="39624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EB692E3-0AEE-4BBE-BD12-F71F5F02AF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7466" y="1943101"/>
            <a:ext cx="7199869" cy="4025466"/>
          </a:xfrm>
          <a:prstGeom prst="rect">
            <a:avLst/>
          </a:prstGeom>
        </p:spPr>
      </p:pic>
      <p:sp>
        <p:nvSpPr>
          <p:cNvPr id="22" name="TextBox 7">
            <a:extLst>
              <a:ext uri="{FF2B5EF4-FFF2-40B4-BE49-F238E27FC236}">
                <a16:creationId xmlns:a16="http://schemas.microsoft.com/office/drawing/2014/main" id="{E4343073-6DCF-4D5F-8F86-936F3234A7A7}"/>
              </a:ext>
            </a:extLst>
          </p:cNvPr>
          <p:cNvSpPr txBox="1"/>
          <p:nvPr/>
        </p:nvSpPr>
        <p:spPr>
          <a:xfrm>
            <a:off x="1219200" y="7446833"/>
            <a:ext cx="4192042" cy="9021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dirty="0">
                <a:solidFill>
                  <a:schemeClr val="bg1"/>
                </a:solidFill>
                <a:latin typeface="Alegreya Bold"/>
              </a:rPr>
              <a:t>Issue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BBD0C94-3B75-4145-8BD5-8A443715795E}"/>
              </a:ext>
            </a:extLst>
          </p:cNvPr>
          <p:cNvCxnSpPr/>
          <p:nvPr/>
        </p:nvCxnSpPr>
        <p:spPr>
          <a:xfrm>
            <a:off x="4495800" y="7886700"/>
            <a:ext cx="1600200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3" name="Picture 32">
            <a:extLst>
              <a:ext uri="{FF2B5EF4-FFF2-40B4-BE49-F238E27FC236}">
                <a16:creationId xmlns:a16="http://schemas.microsoft.com/office/drawing/2014/main" id="{E210558A-C434-4C91-B85F-F9B0DAAC6A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38510" y="8169890"/>
            <a:ext cx="3553690" cy="2039931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8D24A1E7-6A43-4753-9FB1-525A43BBA3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00535" y="6288193"/>
            <a:ext cx="3733800" cy="1609725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B3DBD930-4AB5-496E-9655-2D6ACD24D9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55544" y="8028193"/>
            <a:ext cx="3033712" cy="218162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9266"/>
          <a:stretch>
            <a:fillRect/>
          </a:stretch>
        </p:blipFill>
        <p:spPr>
          <a:xfrm>
            <a:off x="14429231" y="669366"/>
            <a:ext cx="3233105" cy="3108922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 b="16698"/>
          <a:stretch>
            <a:fillRect/>
          </a:stretch>
        </p:blipFill>
        <p:spPr>
          <a:xfrm>
            <a:off x="9144000" y="1330383"/>
            <a:ext cx="4678128" cy="489580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 b="13911"/>
          <a:stretch>
            <a:fillRect/>
          </a:stretch>
        </p:blipFill>
        <p:spPr>
          <a:xfrm>
            <a:off x="14429231" y="4261468"/>
            <a:ext cx="3818629" cy="392944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 t="1742" b="1742"/>
          <a:stretch>
            <a:fillRect/>
          </a:stretch>
        </p:blipFill>
        <p:spPr>
          <a:xfrm>
            <a:off x="6781281" y="6938532"/>
            <a:ext cx="7647950" cy="2994145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4151530" y="-30488"/>
            <a:ext cx="9984939" cy="10591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80"/>
              </a:lnSpc>
            </a:pPr>
            <a:r>
              <a:rPr lang="en-US" sz="6200">
                <a:solidFill>
                  <a:srgbClr val="000000"/>
                </a:solidFill>
                <a:latin typeface="Lora Bold"/>
              </a:rPr>
              <a:t>INTRODUCTION (Cont.)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46330" y="1698459"/>
            <a:ext cx="4678128" cy="9021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dirty="0">
                <a:solidFill>
                  <a:srgbClr val="000000"/>
                </a:solidFill>
                <a:latin typeface="Alegreya Bold"/>
              </a:rPr>
              <a:t>Crypto Currency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60661" y="3329164"/>
            <a:ext cx="5322391" cy="25840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57911" lvl="1" indent="-528956">
              <a:lnSpc>
                <a:spcPts val="6860"/>
              </a:lnSpc>
              <a:buFont typeface="Arial"/>
              <a:buChar char="•"/>
            </a:pPr>
            <a:r>
              <a:rPr lang="en-US" sz="4900">
                <a:solidFill>
                  <a:srgbClr val="000000"/>
                </a:solidFill>
                <a:latin typeface="Alegreya"/>
              </a:rPr>
              <a:t>Virtual Currency</a:t>
            </a:r>
          </a:p>
          <a:p>
            <a:pPr marL="1057911" lvl="1" indent="-528956">
              <a:lnSpc>
                <a:spcPts val="6860"/>
              </a:lnSpc>
              <a:buFont typeface="Arial"/>
              <a:buChar char="•"/>
            </a:pPr>
            <a:r>
              <a:rPr lang="en-US" sz="4900">
                <a:solidFill>
                  <a:srgbClr val="000000"/>
                </a:solidFill>
                <a:latin typeface="Alegreya"/>
              </a:rPr>
              <a:t>Decentralize</a:t>
            </a:r>
          </a:p>
          <a:p>
            <a:pPr marL="1057911" lvl="1" indent="-528956">
              <a:lnSpc>
                <a:spcPts val="6860"/>
              </a:lnSpc>
              <a:buFont typeface="Arial"/>
              <a:buChar char="•"/>
            </a:pPr>
            <a:r>
              <a:rPr lang="en-US" sz="4900">
                <a:solidFill>
                  <a:srgbClr val="000000"/>
                </a:solidFill>
                <a:latin typeface="Alegreya"/>
              </a:rPr>
              <a:t>Secure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11828" y="6974510"/>
            <a:ext cx="7093881" cy="16140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40"/>
              </a:lnSpc>
            </a:pPr>
            <a:r>
              <a:rPr lang="en-US" sz="4600" dirty="0">
                <a:solidFill>
                  <a:srgbClr val="000000"/>
                </a:solidFill>
                <a:latin typeface="Alegreya"/>
              </a:rPr>
              <a:t>Ledger-Trust + Cryptography =  Cryptocurrency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588502"/>
            <a:ext cx="15596046" cy="10591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80"/>
              </a:lnSpc>
            </a:pPr>
            <a:r>
              <a:rPr lang="en-US" sz="6200">
                <a:solidFill>
                  <a:srgbClr val="000000"/>
                </a:solidFill>
                <a:latin typeface="Lora Bold"/>
              </a:rPr>
              <a:t>Literature Survey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9D4F233-7EE1-4A66-9387-BD682C54DA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9936362"/>
              </p:ext>
            </p:extLst>
          </p:nvPr>
        </p:nvGraphicFramePr>
        <p:xfrm>
          <a:off x="1345977" y="2324100"/>
          <a:ext cx="15596045" cy="7193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5900">
                  <a:extLst>
                    <a:ext uri="{9D8B030D-6E8A-4147-A177-3AD203B41FA5}">
                      <a16:colId xmlns:a16="http://schemas.microsoft.com/office/drawing/2014/main" val="4141350697"/>
                    </a:ext>
                  </a:extLst>
                </a:gridCol>
                <a:gridCol w="3886200">
                  <a:extLst>
                    <a:ext uri="{9D8B030D-6E8A-4147-A177-3AD203B41FA5}">
                      <a16:colId xmlns:a16="http://schemas.microsoft.com/office/drawing/2014/main" val="1909614883"/>
                    </a:ext>
                  </a:extLst>
                </a:gridCol>
                <a:gridCol w="4254723">
                  <a:extLst>
                    <a:ext uri="{9D8B030D-6E8A-4147-A177-3AD203B41FA5}">
                      <a16:colId xmlns:a16="http://schemas.microsoft.com/office/drawing/2014/main" val="599808956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973916450"/>
                    </a:ext>
                  </a:extLst>
                </a:gridCol>
                <a:gridCol w="2921222">
                  <a:extLst>
                    <a:ext uri="{9D8B030D-6E8A-4147-A177-3AD203B41FA5}">
                      <a16:colId xmlns:a16="http://schemas.microsoft.com/office/drawing/2014/main" val="47783823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IN" sz="2800" dirty="0">
                          <a:latin typeface="Alegreya" panose="020B0604020202020204" charset="0"/>
                        </a:rPr>
                        <a:t>Sr No.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800" dirty="0">
                          <a:latin typeface="Alegreya" panose="020B0604020202020204" charset="0"/>
                        </a:rPr>
                        <a:t>Reference Name</a:t>
                      </a:r>
                    </a:p>
                    <a:p>
                      <a:pPr algn="ctr"/>
                      <a:endParaRPr lang="en-IN" sz="2800" dirty="0">
                        <a:latin typeface="Alegreya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800" dirty="0">
                          <a:latin typeface="Alegreya" panose="020B0604020202020204" charset="0"/>
                        </a:rPr>
                        <a:t>Seed Idea/ Work description</a:t>
                      </a:r>
                    </a:p>
                    <a:p>
                      <a:endParaRPr lang="en-IN" sz="2800" dirty="0">
                        <a:latin typeface="Alegreya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800" dirty="0">
                          <a:latin typeface="Alegreya" panose="020B0604020202020204" charset="0"/>
                        </a:rPr>
                        <a:t>Advantages</a:t>
                      </a:r>
                    </a:p>
                    <a:p>
                      <a:endParaRPr lang="en-IN" sz="2800" dirty="0">
                        <a:latin typeface="Alegreya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800" dirty="0">
                          <a:latin typeface="Alegreya" panose="020B0604020202020204" charset="0"/>
                        </a:rPr>
                        <a:t>Disadvantages / limitations </a:t>
                      </a:r>
                    </a:p>
                    <a:p>
                      <a:endParaRPr lang="en-IN" sz="2800" dirty="0">
                        <a:latin typeface="Alegreya" panose="020B060402020202020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75245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800" dirty="0">
                          <a:latin typeface="Alegreya" panose="020B060402020202020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800" dirty="0">
                          <a:latin typeface="Alegreya" panose="020B0604020202020204" charset="0"/>
                        </a:rPr>
                        <a:t>IEEE 2019 (Trust in Blockchain Crypto Currency)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800" dirty="0">
                          <a:latin typeface="Alegreya" panose="020B0604020202020204" charset="0"/>
                        </a:rPr>
                        <a:t>Key Elements of Crypto Currency and Trust Issues.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Discuss key elements of Crypto Currency in very easy language.</a:t>
                      </a:r>
                      <a:endParaRPr lang="en-IN" sz="2800" dirty="0">
                        <a:latin typeface="Alegreya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2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Did not explain how blockchain plays important role for creation of cryptocurrency.</a:t>
                      </a:r>
                      <a:endParaRPr lang="en-IN" sz="2800" dirty="0">
                        <a:latin typeface="Alegreya" panose="020B060402020202020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17257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800" dirty="0">
                          <a:latin typeface="Alegreya" panose="020B0604020202020204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800" dirty="0">
                          <a:latin typeface="Alegreya" panose="020B0604020202020204" charset="0"/>
                        </a:rPr>
                        <a:t>Bitcoin Whitepaper 2009 (Bitcoin: A Peer-to-Peer Electronic Cash System)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800" dirty="0">
                          <a:latin typeface="Alegreya" panose="020B0604020202020204" charset="0"/>
                        </a:rPr>
                        <a:t>Detail description about Bitcoin transaction.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800" dirty="0">
                          <a:latin typeface="Alegreya" panose="020B0604020202020204" charset="0"/>
                        </a:rPr>
                        <a:t>Discuss Proof-of-work algorithm in easy manner 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800" dirty="0">
                          <a:latin typeface="Alegreya" panose="020B0604020202020204" charset="0"/>
                        </a:rPr>
                        <a:t>It didn’t tell about price manipulation of Bitcoin.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82023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800" dirty="0">
                          <a:latin typeface="Alegreya" panose="020B0604020202020204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800" dirty="0">
                          <a:latin typeface="Alegreya" panose="020B0604020202020204" charset="0"/>
                        </a:rPr>
                        <a:t>IEEE 2020 (Bitcoin and Blockchain: Security and Privacy)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800" dirty="0">
                          <a:latin typeface="Alegreya" panose="020B0604020202020204" charset="0"/>
                        </a:rPr>
                        <a:t>It is about Bitcoin privacy and attack.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800" dirty="0">
                          <a:latin typeface="Alegreya" panose="020B0604020202020204" charset="0"/>
                        </a:rPr>
                        <a:t>Discuss attacks on Bitcoin in detail.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800" dirty="0">
                          <a:latin typeface="Alegreya" panose="020B0604020202020204" charset="0"/>
                        </a:rPr>
                        <a:t>Paper Only discuss about Bitcoin attacks not for other currency.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085122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6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15000"/>
          </a:blip>
          <a:srcRect t="28125" b="28125"/>
          <a:stretch>
            <a:fillRect/>
          </a:stretch>
        </p:blipFill>
        <p:spPr>
          <a:xfrm>
            <a:off x="127435" y="10391"/>
            <a:ext cx="18288000" cy="5334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646783" y="1434190"/>
            <a:ext cx="14994434" cy="9980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20"/>
              </a:lnSpc>
            </a:pPr>
            <a:r>
              <a:rPr lang="en-US" sz="5800" dirty="0">
                <a:solidFill>
                  <a:srgbClr val="FFFFFF"/>
                </a:solidFill>
                <a:latin typeface="Lora"/>
              </a:rPr>
              <a:t>Trust in Blockchain Cryptocurrency System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800269" y="4381500"/>
            <a:ext cx="12942332" cy="3383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35116" lvl="1" indent="-517558">
              <a:lnSpc>
                <a:spcPts val="6712"/>
              </a:lnSpc>
              <a:buFont typeface="Arial"/>
              <a:buChar char="•"/>
            </a:pPr>
            <a:r>
              <a:rPr lang="en-US" sz="4794" dirty="0">
                <a:solidFill>
                  <a:srgbClr val="FFFFFF"/>
                </a:solidFill>
                <a:latin typeface="Alegreya"/>
              </a:rPr>
              <a:t>Introduction to Crypto Currency</a:t>
            </a:r>
          </a:p>
          <a:p>
            <a:pPr marL="1035116" lvl="1" indent="-517558">
              <a:lnSpc>
                <a:spcPts val="6712"/>
              </a:lnSpc>
              <a:buFont typeface="Arial"/>
              <a:buChar char="•"/>
            </a:pPr>
            <a:r>
              <a:rPr lang="en-US" sz="4794" dirty="0">
                <a:solidFill>
                  <a:srgbClr val="FFFFFF"/>
                </a:solidFill>
                <a:latin typeface="Alegreya"/>
              </a:rPr>
              <a:t>Key Elements of Crypto Currencies</a:t>
            </a:r>
          </a:p>
          <a:p>
            <a:pPr marL="1035116" lvl="1" indent="-517558">
              <a:lnSpc>
                <a:spcPts val="6712"/>
              </a:lnSpc>
              <a:buFont typeface="Arial"/>
              <a:buChar char="•"/>
            </a:pPr>
            <a:r>
              <a:rPr lang="en-US" sz="4794" dirty="0">
                <a:solidFill>
                  <a:srgbClr val="FFFFFF"/>
                </a:solidFill>
                <a:latin typeface="Alegreya"/>
              </a:rPr>
              <a:t>Top Crypto Currency</a:t>
            </a:r>
          </a:p>
          <a:p>
            <a:pPr marL="1035116" lvl="1" indent="-517558">
              <a:lnSpc>
                <a:spcPts val="6712"/>
              </a:lnSpc>
              <a:buFont typeface="Arial"/>
              <a:buChar char="•"/>
            </a:pPr>
            <a:r>
              <a:rPr lang="en-US" sz="4794" dirty="0">
                <a:solidFill>
                  <a:srgbClr val="FFFFFF"/>
                </a:solidFill>
                <a:latin typeface="Alegreya"/>
              </a:rPr>
              <a:t>Trust Issues of Crypto Currency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2C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15000"/>
          </a:blip>
          <a:srcRect t="54889" b="14054"/>
          <a:stretch>
            <a:fillRect/>
          </a:stretch>
        </p:blipFill>
        <p:spPr>
          <a:xfrm>
            <a:off x="0" y="0"/>
            <a:ext cx="18288000" cy="3787528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0" y="3787528"/>
            <a:ext cx="18288000" cy="9525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4" name="TextBox 4"/>
          <p:cNvSpPr txBox="1"/>
          <p:nvPr/>
        </p:nvSpPr>
        <p:spPr>
          <a:xfrm>
            <a:off x="1405384" y="1833609"/>
            <a:ext cx="15477232" cy="9581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40"/>
              </a:lnSpc>
            </a:pPr>
            <a:r>
              <a:rPr lang="en-US" sz="5600">
                <a:solidFill>
                  <a:srgbClr val="FFFFFF"/>
                </a:solidFill>
                <a:latin typeface="Lora"/>
              </a:rPr>
              <a:t>Bitcoin: A peer-to-peer electronic cash system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960290" y="3792089"/>
            <a:ext cx="10670381" cy="8020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80"/>
              </a:lnSpc>
            </a:pPr>
            <a:r>
              <a:rPr lang="en-US" sz="4700">
                <a:solidFill>
                  <a:srgbClr val="FFFFFF"/>
                </a:solidFill>
                <a:latin typeface="Alegreya"/>
              </a:rPr>
              <a:t>This paper is publish by Santoshi Nakamoto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480834" y="4712311"/>
            <a:ext cx="12999973" cy="41722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19154" lvl="1" indent="-509577">
              <a:lnSpc>
                <a:spcPts val="6608"/>
              </a:lnSpc>
              <a:buFont typeface="Arial"/>
              <a:buChar char="•"/>
            </a:pPr>
            <a:r>
              <a:rPr lang="en-US" sz="4720">
                <a:solidFill>
                  <a:srgbClr val="FFFFFF"/>
                </a:solidFill>
                <a:latin typeface="Alegreya"/>
              </a:rPr>
              <a:t>Introduction</a:t>
            </a:r>
          </a:p>
          <a:p>
            <a:pPr marL="1019154" lvl="1" indent="-509577">
              <a:lnSpc>
                <a:spcPts val="6608"/>
              </a:lnSpc>
              <a:buFont typeface="Arial"/>
              <a:buChar char="•"/>
            </a:pPr>
            <a:r>
              <a:rPr lang="en-US" sz="4720">
                <a:solidFill>
                  <a:srgbClr val="FFFFFF"/>
                </a:solidFill>
                <a:latin typeface="Alegreya"/>
              </a:rPr>
              <a:t>Transaction (BlockChain Explained)</a:t>
            </a:r>
          </a:p>
          <a:p>
            <a:pPr marL="1019154" lvl="1" indent="-509577">
              <a:lnSpc>
                <a:spcPts val="6608"/>
              </a:lnSpc>
              <a:buFont typeface="Arial"/>
              <a:buChar char="•"/>
            </a:pPr>
            <a:r>
              <a:rPr lang="en-US" sz="4720">
                <a:solidFill>
                  <a:srgbClr val="FFFFFF"/>
                </a:solidFill>
                <a:latin typeface="Alegreya"/>
              </a:rPr>
              <a:t>Proof of Work</a:t>
            </a:r>
          </a:p>
          <a:p>
            <a:pPr marL="1019154" lvl="1" indent="-509577">
              <a:lnSpc>
                <a:spcPts val="6608"/>
              </a:lnSpc>
              <a:buFont typeface="Arial"/>
              <a:buChar char="•"/>
            </a:pPr>
            <a:r>
              <a:rPr lang="en-US" sz="4720">
                <a:solidFill>
                  <a:srgbClr val="FFFFFF"/>
                </a:solidFill>
                <a:latin typeface="Alegreya"/>
              </a:rPr>
              <a:t>Network</a:t>
            </a:r>
          </a:p>
          <a:p>
            <a:pPr marL="1019154" lvl="1" indent="-509577">
              <a:lnSpc>
                <a:spcPts val="6608"/>
              </a:lnSpc>
              <a:buFont typeface="Arial"/>
              <a:buChar char="•"/>
            </a:pPr>
            <a:r>
              <a:rPr lang="en-US" sz="4720">
                <a:solidFill>
                  <a:srgbClr val="FFFFFF"/>
                </a:solidFill>
                <a:latin typeface="Alegreya"/>
              </a:rPr>
              <a:t>Privacy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6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3787528"/>
            <a:ext cx="18288000" cy="9525"/>
          </a:xfrm>
          <a:prstGeom prst="rect">
            <a:avLst/>
          </a:prstGeom>
          <a:solidFill>
            <a:srgbClr val="1A2C5A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15000"/>
          </a:blip>
          <a:srcRect t="28125" b="28125"/>
          <a:stretch>
            <a:fillRect/>
          </a:stretch>
        </p:blipFill>
        <p:spPr>
          <a:xfrm>
            <a:off x="0" y="0"/>
            <a:ext cx="18288000" cy="53340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419769" y="1607548"/>
            <a:ext cx="15448462" cy="2014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96"/>
              </a:lnSpc>
            </a:pPr>
            <a:r>
              <a:rPr lang="en-US" sz="5783">
                <a:solidFill>
                  <a:srgbClr val="FFFFFF"/>
                </a:solidFill>
                <a:latin typeface="Lora"/>
              </a:rPr>
              <a:t>Bitcoin and Blockchain: Security and Privacy</a:t>
            </a:r>
          </a:p>
          <a:p>
            <a:pPr algn="ctr">
              <a:lnSpc>
                <a:spcPts val="8096"/>
              </a:lnSpc>
            </a:pPr>
            <a:endParaRPr lang="en-US" sz="5783">
              <a:solidFill>
                <a:srgbClr val="FFFFFF"/>
              </a:solidFill>
              <a:latin typeface="Lora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713381" y="4069730"/>
            <a:ext cx="17574619" cy="25083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14731" lvl="1" indent="-507365">
              <a:lnSpc>
                <a:spcPts val="6580"/>
              </a:lnSpc>
              <a:buFont typeface="Arial"/>
              <a:buChar char="•"/>
            </a:pPr>
            <a:r>
              <a:rPr lang="en-US" sz="4700" dirty="0">
                <a:solidFill>
                  <a:srgbClr val="FFFFFF"/>
                </a:solidFill>
                <a:latin typeface="Alegreya"/>
              </a:rPr>
              <a:t>Security and Privacy of Bitcoin</a:t>
            </a:r>
          </a:p>
          <a:p>
            <a:pPr marL="1014731" lvl="1" indent="-507365">
              <a:lnSpc>
                <a:spcPts val="6580"/>
              </a:lnSpc>
              <a:buFont typeface="Arial"/>
              <a:buChar char="•"/>
            </a:pPr>
            <a:r>
              <a:rPr lang="en-US" sz="4700" dirty="0">
                <a:solidFill>
                  <a:srgbClr val="FFFFFF"/>
                </a:solidFill>
                <a:latin typeface="Alegreya"/>
              </a:rPr>
              <a:t>Bitcoin wallets in terms of security, types of services, and their trade-offs.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194611" y="1268388"/>
            <a:ext cx="9984939" cy="10591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80"/>
              </a:lnSpc>
            </a:pPr>
            <a:r>
              <a:rPr lang="en-US" sz="6200">
                <a:solidFill>
                  <a:srgbClr val="000000"/>
                </a:solidFill>
                <a:latin typeface="Lora Bold"/>
              </a:rPr>
              <a:t>CRYPTOCURRENCIES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123950" y="4171133"/>
            <a:ext cx="2984500" cy="4952953"/>
            <a:chOff x="0" y="0"/>
            <a:chExt cx="3979333" cy="6603937"/>
          </a:xfrm>
        </p:grpSpPr>
        <p:sp>
          <p:nvSpPr>
            <p:cNvPr id="4" name="AutoShape 4"/>
            <p:cNvSpPr/>
            <p:nvPr/>
          </p:nvSpPr>
          <p:spPr>
            <a:xfrm>
              <a:off x="0" y="0"/>
              <a:ext cx="3979333" cy="3323783"/>
            </a:xfrm>
            <a:prstGeom prst="rect">
              <a:avLst/>
            </a:prstGeom>
            <a:solidFill>
              <a:srgbClr val="1C2529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4403334"/>
              <a:ext cx="3961302" cy="22006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599"/>
                </a:lnSpc>
              </a:pPr>
              <a:r>
                <a:rPr lang="en-US" sz="4399" spc="43" dirty="0">
                  <a:solidFill>
                    <a:srgbClr val="1C2529"/>
                  </a:solidFill>
                  <a:latin typeface="Alegreya"/>
                </a:rPr>
                <a:t>Bitcoin</a:t>
              </a:r>
            </a:p>
            <a:p>
              <a:pPr algn="ctr">
                <a:lnSpc>
                  <a:spcPts val="6599"/>
                </a:lnSpc>
              </a:pPr>
              <a:r>
                <a:rPr lang="en-US" sz="4399" spc="43" dirty="0">
                  <a:solidFill>
                    <a:srgbClr val="1C2529"/>
                  </a:solidFill>
                  <a:latin typeface="Alegreya"/>
                </a:rPr>
                <a:t>(2009)</a:t>
              </a:r>
            </a:p>
          </p:txBody>
        </p:sp>
        <p:grpSp>
          <p:nvGrpSpPr>
            <p:cNvPr id="6" name="Group 6"/>
            <p:cNvGrpSpPr/>
            <p:nvPr/>
          </p:nvGrpSpPr>
          <p:grpSpPr>
            <a:xfrm rot="-2700000">
              <a:off x="1678448" y="2987709"/>
              <a:ext cx="622437" cy="621441"/>
              <a:chOff x="0" y="0"/>
              <a:chExt cx="6350000" cy="633984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6350000" cy="633984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39840">
                    <a:moveTo>
                      <a:pt x="6350000" y="6339840"/>
                    </a:moveTo>
                    <a:lnTo>
                      <a:pt x="0" y="633984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C2529"/>
              </a:solidFill>
            </p:spPr>
          </p:sp>
        </p:grp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583524" y="4317815"/>
            <a:ext cx="2065353" cy="2065353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4471804" y="4065659"/>
            <a:ext cx="2984500" cy="4952953"/>
            <a:chOff x="0" y="0"/>
            <a:chExt cx="3979333" cy="6603937"/>
          </a:xfrm>
        </p:grpSpPr>
        <p:sp>
          <p:nvSpPr>
            <p:cNvPr id="10" name="TextBox 10"/>
            <p:cNvSpPr txBox="1"/>
            <p:nvPr/>
          </p:nvSpPr>
          <p:spPr>
            <a:xfrm>
              <a:off x="18031" y="4403334"/>
              <a:ext cx="3961302" cy="22006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599"/>
                </a:lnSpc>
              </a:pPr>
              <a:r>
                <a:rPr lang="en-US" sz="4399" spc="43" dirty="0">
                  <a:solidFill>
                    <a:srgbClr val="1C2529"/>
                  </a:solidFill>
                  <a:latin typeface="Alegreya"/>
                </a:rPr>
                <a:t>Ether</a:t>
              </a:r>
            </a:p>
            <a:p>
              <a:pPr algn="ctr">
                <a:lnSpc>
                  <a:spcPts val="6599"/>
                </a:lnSpc>
              </a:pPr>
              <a:r>
                <a:rPr lang="en-US" sz="4399" spc="43" dirty="0">
                  <a:solidFill>
                    <a:srgbClr val="1C2529"/>
                  </a:solidFill>
                  <a:latin typeface="Alegreya"/>
                </a:rPr>
                <a:t>(2015)</a:t>
              </a:r>
            </a:p>
          </p:txBody>
        </p:sp>
        <p:sp>
          <p:nvSpPr>
            <p:cNvPr id="11" name="AutoShape 11"/>
            <p:cNvSpPr/>
            <p:nvPr/>
          </p:nvSpPr>
          <p:spPr>
            <a:xfrm>
              <a:off x="0" y="0"/>
              <a:ext cx="3979333" cy="3323783"/>
            </a:xfrm>
            <a:prstGeom prst="rect">
              <a:avLst/>
            </a:prstGeom>
            <a:solidFill>
              <a:srgbClr val="1C2529"/>
            </a:solidFill>
          </p:spPr>
        </p:sp>
        <p:grpSp>
          <p:nvGrpSpPr>
            <p:cNvPr id="12" name="Group 12"/>
            <p:cNvGrpSpPr/>
            <p:nvPr/>
          </p:nvGrpSpPr>
          <p:grpSpPr>
            <a:xfrm rot="-2700000">
              <a:off x="1663894" y="3013062"/>
              <a:ext cx="622437" cy="621441"/>
              <a:chOff x="0" y="0"/>
              <a:chExt cx="6350000" cy="633984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6350000" cy="633984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39840">
                    <a:moveTo>
                      <a:pt x="6350000" y="6339840"/>
                    </a:moveTo>
                    <a:lnTo>
                      <a:pt x="0" y="633984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C2529"/>
              </a:solidFill>
            </p:spPr>
          </p:sp>
        </p:grpSp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r="74801"/>
          <a:stretch>
            <a:fillRect/>
          </a:stretch>
        </p:blipFill>
        <p:spPr>
          <a:xfrm>
            <a:off x="5186481" y="4317815"/>
            <a:ext cx="1674932" cy="2296211"/>
          </a:xfrm>
          <a:prstGeom prst="rect">
            <a:avLst/>
          </a:prstGeom>
        </p:spPr>
      </p:pic>
      <p:grpSp>
        <p:nvGrpSpPr>
          <p:cNvPr id="15" name="Group 15"/>
          <p:cNvGrpSpPr/>
          <p:nvPr/>
        </p:nvGrpSpPr>
        <p:grpSpPr>
          <a:xfrm>
            <a:off x="7651750" y="4171133"/>
            <a:ext cx="2984500" cy="4945809"/>
            <a:chOff x="0" y="0"/>
            <a:chExt cx="3979333" cy="6594413"/>
          </a:xfrm>
        </p:grpSpPr>
        <p:sp>
          <p:nvSpPr>
            <p:cNvPr id="16" name="TextBox 16"/>
            <p:cNvSpPr txBox="1"/>
            <p:nvPr/>
          </p:nvSpPr>
          <p:spPr>
            <a:xfrm>
              <a:off x="18031" y="4393810"/>
              <a:ext cx="3961302" cy="22006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600"/>
                </a:lnSpc>
              </a:pPr>
              <a:r>
                <a:rPr lang="en-US" sz="4400" spc="44" dirty="0">
                  <a:solidFill>
                    <a:srgbClr val="1C2529"/>
                  </a:solidFill>
                  <a:latin typeface="Alegreya"/>
                </a:rPr>
                <a:t>Ripple</a:t>
              </a:r>
            </a:p>
            <a:p>
              <a:pPr algn="ctr">
                <a:lnSpc>
                  <a:spcPts val="6600"/>
                </a:lnSpc>
              </a:pPr>
              <a:r>
                <a:rPr lang="en-US" sz="4400" spc="44" dirty="0">
                  <a:solidFill>
                    <a:srgbClr val="1C2529"/>
                  </a:solidFill>
                  <a:latin typeface="Alegreya"/>
                </a:rPr>
                <a:t>(2012)</a:t>
              </a:r>
            </a:p>
          </p:txBody>
        </p:sp>
        <p:sp>
          <p:nvSpPr>
            <p:cNvPr id="17" name="AutoShape 17"/>
            <p:cNvSpPr/>
            <p:nvPr/>
          </p:nvSpPr>
          <p:spPr>
            <a:xfrm>
              <a:off x="0" y="0"/>
              <a:ext cx="3979333" cy="3323783"/>
            </a:xfrm>
            <a:prstGeom prst="rect">
              <a:avLst/>
            </a:prstGeom>
            <a:solidFill>
              <a:srgbClr val="1C2529"/>
            </a:solidFill>
          </p:spPr>
        </p:sp>
        <p:grpSp>
          <p:nvGrpSpPr>
            <p:cNvPr id="18" name="Group 18"/>
            <p:cNvGrpSpPr/>
            <p:nvPr/>
          </p:nvGrpSpPr>
          <p:grpSpPr>
            <a:xfrm rot="-2700000">
              <a:off x="1678448" y="3013062"/>
              <a:ext cx="622437" cy="621441"/>
              <a:chOff x="0" y="0"/>
              <a:chExt cx="6350000" cy="633984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6350000" cy="633984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39840">
                    <a:moveTo>
                      <a:pt x="6350000" y="6339840"/>
                    </a:moveTo>
                    <a:lnTo>
                      <a:pt x="0" y="633984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C2529"/>
              </a:solidFill>
            </p:spPr>
          </p:sp>
        </p:grpSp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8173284" y="4317815"/>
            <a:ext cx="1941432" cy="2065353"/>
          </a:xfrm>
          <a:prstGeom prst="rect">
            <a:avLst/>
          </a:prstGeom>
        </p:spPr>
      </p:pic>
      <p:grpSp>
        <p:nvGrpSpPr>
          <p:cNvPr id="21" name="Group 21"/>
          <p:cNvGrpSpPr/>
          <p:nvPr/>
        </p:nvGrpSpPr>
        <p:grpSpPr>
          <a:xfrm>
            <a:off x="10915650" y="4171133"/>
            <a:ext cx="2984500" cy="4945809"/>
            <a:chOff x="0" y="0"/>
            <a:chExt cx="3979333" cy="6594413"/>
          </a:xfrm>
        </p:grpSpPr>
        <p:sp>
          <p:nvSpPr>
            <p:cNvPr id="22" name="TextBox 22"/>
            <p:cNvSpPr txBox="1"/>
            <p:nvPr/>
          </p:nvSpPr>
          <p:spPr>
            <a:xfrm>
              <a:off x="18031" y="4393810"/>
              <a:ext cx="3961302" cy="22006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600"/>
                </a:lnSpc>
              </a:pPr>
              <a:r>
                <a:rPr lang="en-US" sz="4400" spc="44" dirty="0">
                  <a:solidFill>
                    <a:srgbClr val="1C2529"/>
                  </a:solidFill>
                  <a:latin typeface="Alegreya"/>
                </a:rPr>
                <a:t>Litecoin</a:t>
              </a:r>
            </a:p>
            <a:p>
              <a:pPr algn="ctr">
                <a:lnSpc>
                  <a:spcPts val="6600"/>
                </a:lnSpc>
              </a:pPr>
              <a:r>
                <a:rPr lang="en-US" sz="4400" spc="44" dirty="0">
                  <a:solidFill>
                    <a:srgbClr val="1C2529"/>
                  </a:solidFill>
                  <a:latin typeface="Alegreya"/>
                </a:rPr>
                <a:t>(2011)</a:t>
              </a:r>
            </a:p>
          </p:txBody>
        </p:sp>
        <p:sp>
          <p:nvSpPr>
            <p:cNvPr id="23" name="AutoShape 23"/>
            <p:cNvSpPr/>
            <p:nvPr/>
          </p:nvSpPr>
          <p:spPr>
            <a:xfrm>
              <a:off x="0" y="0"/>
              <a:ext cx="3979333" cy="3323783"/>
            </a:xfrm>
            <a:prstGeom prst="rect">
              <a:avLst/>
            </a:prstGeom>
            <a:solidFill>
              <a:srgbClr val="1C2529"/>
            </a:solidFill>
          </p:spPr>
        </p:sp>
        <p:grpSp>
          <p:nvGrpSpPr>
            <p:cNvPr id="24" name="Group 24"/>
            <p:cNvGrpSpPr/>
            <p:nvPr/>
          </p:nvGrpSpPr>
          <p:grpSpPr>
            <a:xfrm rot="-2700000">
              <a:off x="1669433" y="3013062"/>
              <a:ext cx="622437" cy="621441"/>
              <a:chOff x="0" y="0"/>
              <a:chExt cx="6350000" cy="633984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3984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39840">
                    <a:moveTo>
                      <a:pt x="6350000" y="6339840"/>
                    </a:moveTo>
                    <a:lnTo>
                      <a:pt x="0" y="633984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C2529"/>
              </a:solidFill>
            </p:spPr>
          </p:sp>
        </p:grpSp>
      </p:grpSp>
      <p:pic>
        <p:nvPicPr>
          <p:cNvPr id="26" name="Picture 26"/>
          <p:cNvPicPr>
            <a:picLocks noChangeAspect="1"/>
          </p:cNvPicPr>
          <p:nvPr/>
        </p:nvPicPr>
        <p:blipFill>
          <a:blip r:embed="rId7"/>
          <a:srcRect l="17299" t="9664" r="18070" b="11938"/>
          <a:stretch>
            <a:fillRect/>
          </a:stretch>
        </p:blipFill>
        <p:spPr>
          <a:xfrm>
            <a:off x="11032799" y="4503862"/>
            <a:ext cx="2750203" cy="1879305"/>
          </a:xfrm>
          <a:prstGeom prst="rect">
            <a:avLst/>
          </a:prstGeom>
        </p:spPr>
      </p:pic>
      <p:grpSp>
        <p:nvGrpSpPr>
          <p:cNvPr id="27" name="Group 27"/>
          <p:cNvGrpSpPr/>
          <p:nvPr/>
        </p:nvGrpSpPr>
        <p:grpSpPr>
          <a:xfrm>
            <a:off x="14179550" y="4171133"/>
            <a:ext cx="2984500" cy="4945809"/>
            <a:chOff x="0" y="0"/>
            <a:chExt cx="3979333" cy="6594413"/>
          </a:xfrm>
        </p:grpSpPr>
        <p:sp>
          <p:nvSpPr>
            <p:cNvPr id="28" name="TextBox 28"/>
            <p:cNvSpPr txBox="1"/>
            <p:nvPr/>
          </p:nvSpPr>
          <p:spPr>
            <a:xfrm>
              <a:off x="18031" y="4393810"/>
              <a:ext cx="3961302" cy="22006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600"/>
                </a:lnSpc>
              </a:pPr>
              <a:r>
                <a:rPr lang="en-US" sz="4400" spc="44" dirty="0">
                  <a:solidFill>
                    <a:srgbClr val="1C2529"/>
                  </a:solidFill>
                  <a:latin typeface="Alegreya"/>
                </a:rPr>
                <a:t>Tether</a:t>
              </a:r>
            </a:p>
            <a:p>
              <a:pPr algn="ctr">
                <a:lnSpc>
                  <a:spcPts val="6600"/>
                </a:lnSpc>
              </a:pPr>
              <a:r>
                <a:rPr lang="en-US" sz="4400" spc="44" dirty="0">
                  <a:solidFill>
                    <a:srgbClr val="1C2529"/>
                  </a:solidFill>
                  <a:latin typeface="Alegreya"/>
                </a:rPr>
                <a:t>(2014)</a:t>
              </a:r>
            </a:p>
          </p:txBody>
        </p:sp>
        <p:sp>
          <p:nvSpPr>
            <p:cNvPr id="29" name="AutoShape 29"/>
            <p:cNvSpPr/>
            <p:nvPr/>
          </p:nvSpPr>
          <p:spPr>
            <a:xfrm>
              <a:off x="0" y="0"/>
              <a:ext cx="3979333" cy="3323783"/>
            </a:xfrm>
            <a:prstGeom prst="rect">
              <a:avLst/>
            </a:prstGeom>
            <a:solidFill>
              <a:srgbClr val="1C2529"/>
            </a:solidFill>
          </p:spPr>
        </p:sp>
        <p:grpSp>
          <p:nvGrpSpPr>
            <p:cNvPr id="30" name="Group 30"/>
            <p:cNvGrpSpPr/>
            <p:nvPr/>
          </p:nvGrpSpPr>
          <p:grpSpPr>
            <a:xfrm rot="-2700000">
              <a:off x="1678448" y="3013062"/>
              <a:ext cx="622437" cy="621441"/>
              <a:chOff x="0" y="0"/>
              <a:chExt cx="6350000" cy="633984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6350000" cy="633984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39840">
                    <a:moveTo>
                      <a:pt x="6350000" y="6339840"/>
                    </a:moveTo>
                    <a:lnTo>
                      <a:pt x="0" y="633984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C2529"/>
              </a:solidFill>
            </p:spPr>
          </p:sp>
        </p:grpSp>
      </p:grpSp>
      <p:pic>
        <p:nvPicPr>
          <p:cNvPr id="32" name="Picture 32"/>
          <p:cNvPicPr>
            <a:picLocks noChangeAspect="1"/>
          </p:cNvPicPr>
          <p:nvPr/>
        </p:nvPicPr>
        <p:blipFill>
          <a:blip r:embed="rId8"/>
          <a:srcRect l="38283" t="32922" r="26732" b="17076"/>
          <a:stretch>
            <a:fillRect/>
          </a:stretch>
        </p:blipFill>
        <p:spPr>
          <a:xfrm>
            <a:off x="14709144" y="4367471"/>
            <a:ext cx="2115483" cy="201569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697</TotalTime>
  <Words>526</Words>
  <Application>Microsoft Office PowerPoint</Application>
  <PresentationFormat>Custom</PresentationFormat>
  <Paragraphs>107</Paragraphs>
  <Slides>20</Slides>
  <Notes>0</Notes>
  <HiddenSlides>3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31" baseType="lpstr">
      <vt:lpstr>Lora</vt:lpstr>
      <vt:lpstr>Open Sans Extra Bold</vt:lpstr>
      <vt:lpstr>Arial</vt:lpstr>
      <vt:lpstr>Alegreya Bold</vt:lpstr>
      <vt:lpstr>Open Sans</vt:lpstr>
      <vt:lpstr>Cardo</vt:lpstr>
      <vt:lpstr>Calibri</vt:lpstr>
      <vt:lpstr>Alegreya</vt:lpstr>
      <vt:lpstr>Lora Bold</vt:lpstr>
      <vt:lpstr>Abhaya Libre Regular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CryptoCurrency</dc:title>
  <cp:lastModifiedBy>Akanksha Patil</cp:lastModifiedBy>
  <cp:revision>13</cp:revision>
  <dcterms:created xsi:type="dcterms:W3CDTF">2006-08-16T00:00:00Z</dcterms:created>
  <dcterms:modified xsi:type="dcterms:W3CDTF">2021-12-21T07:36:55Z</dcterms:modified>
  <dc:identifier>DAEyjIxgbdI</dc:identifier>
</cp:coreProperties>
</file>